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  <p:sldMasterId id="2147483769" r:id="rId2"/>
  </p:sldMasterIdLst>
  <p:notesMasterIdLst>
    <p:notesMasterId r:id="rId22"/>
  </p:notesMasterIdLst>
  <p:sldIdLst>
    <p:sldId id="256" r:id="rId3"/>
    <p:sldId id="595" r:id="rId4"/>
    <p:sldId id="599" r:id="rId5"/>
    <p:sldId id="630" r:id="rId6"/>
    <p:sldId id="632" r:id="rId7"/>
    <p:sldId id="607" r:id="rId8"/>
    <p:sldId id="633" r:id="rId9"/>
    <p:sldId id="646" r:id="rId10"/>
    <p:sldId id="641" r:id="rId11"/>
    <p:sldId id="642" r:id="rId12"/>
    <p:sldId id="643" r:id="rId13"/>
    <p:sldId id="644" r:id="rId14"/>
    <p:sldId id="645" r:id="rId15"/>
    <p:sldId id="640" r:id="rId16"/>
    <p:sldId id="648" r:id="rId17"/>
    <p:sldId id="650" r:id="rId18"/>
    <p:sldId id="649" r:id="rId19"/>
    <p:sldId id="647" r:id="rId20"/>
    <p:sldId id="638" r:id="rId21"/>
  </p:sldIdLst>
  <p:sldSz cx="9144000" cy="6858000" type="screen4x3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feng lee" initials="jl" lastIdx="4" clrIdx="0"/>
  <p:cmAuthor id="2" name="Microsoft Office 用户" initials="Office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BA242F"/>
    <a:srgbClr val="BB2731"/>
    <a:srgbClr val="76969E"/>
    <a:srgbClr val="953735"/>
    <a:srgbClr val="E7C028"/>
    <a:srgbClr val="45A6B0"/>
    <a:srgbClr val="215968"/>
    <a:srgbClr val="004821"/>
    <a:srgbClr val="164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1" autoAdjust="0"/>
    <p:restoredTop sz="84389" autoAdjust="0"/>
  </p:normalViewPr>
  <p:slideViewPr>
    <p:cSldViewPr>
      <p:cViewPr varScale="1">
        <p:scale>
          <a:sx n="93" d="100"/>
          <a:sy n="93" d="100"/>
        </p:scale>
        <p:origin x="2472" y="208"/>
      </p:cViewPr>
      <p:guideLst>
        <p:guide orient="horz" pos="187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54640-A0B0-E24E-82FA-25E5ED2789CD}" type="doc">
      <dgm:prSet loTypeId="urn:microsoft.com/office/officeart/2005/8/layout/pyramid1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F10E46A-1643-E146-A9B9-B299002D938C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进阶提高型</a:t>
          </a:r>
          <a:endParaRPr lang="en-US" sz="2600" dirty="0">
            <a:solidFill>
              <a:schemeClr val="bg1"/>
            </a:solidFill>
          </a:endParaRPr>
        </a:p>
      </dgm:t>
    </dgm:pt>
    <dgm:pt modelId="{50690AD6-8151-354D-930F-8654770864F3}" type="parTrans" cxnId="{B9ADD3A9-F152-6741-878A-D95761687719}">
      <dgm:prSet/>
      <dgm:spPr/>
      <dgm:t>
        <a:bodyPr/>
        <a:lstStyle/>
        <a:p>
          <a:endParaRPr lang="en-US"/>
        </a:p>
      </dgm:t>
    </dgm:pt>
    <dgm:pt modelId="{122E2BB7-4079-1B47-AB52-D8BB9BAE2FFC}" type="sibTrans" cxnId="{B9ADD3A9-F152-6741-878A-D95761687719}">
      <dgm:prSet/>
      <dgm:spPr/>
      <dgm:t>
        <a:bodyPr/>
        <a:lstStyle/>
        <a:p>
          <a:endParaRPr lang="en-US"/>
        </a:p>
      </dgm:t>
    </dgm:pt>
    <dgm:pt modelId="{3D98147B-8ADD-9842-BC7A-C161EE8DD604}">
      <dgm:prSet phldrT="[Text]" custT="1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入门和基础型</a:t>
          </a:r>
          <a:endParaRPr lang="en-US" sz="2600" dirty="0">
            <a:solidFill>
              <a:schemeClr val="bg1"/>
            </a:solidFill>
          </a:endParaRPr>
        </a:p>
      </dgm:t>
    </dgm:pt>
    <dgm:pt modelId="{79EEB4D2-D7A2-BA42-AFAB-5362DD2FA250}" type="parTrans" cxnId="{4785906E-4336-EB4D-BB57-29648B355CD8}">
      <dgm:prSet/>
      <dgm:spPr/>
      <dgm:t>
        <a:bodyPr/>
        <a:lstStyle/>
        <a:p>
          <a:endParaRPr lang="en-US"/>
        </a:p>
      </dgm:t>
    </dgm:pt>
    <dgm:pt modelId="{8BC52E6F-91BA-B149-AD5A-31FD5DA6D9F0}" type="sibTrans" cxnId="{4785906E-4336-EB4D-BB57-29648B355CD8}">
      <dgm:prSet/>
      <dgm:spPr/>
      <dgm:t>
        <a:bodyPr/>
        <a:lstStyle/>
        <a:p>
          <a:endParaRPr lang="en-US"/>
        </a:p>
      </dgm:t>
    </dgm:pt>
    <dgm:pt modelId="{29E77F7C-C846-6946-BF39-D64041AF0CFF}">
      <dgm:prSet custT="1"/>
      <dgm:spPr>
        <a:solidFill>
          <a:schemeClr val="tx1"/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endParaRPr lang="en-US" altLang="zh-CN" sz="2400" b="1" dirty="0">
            <a:solidFill>
              <a:srgbClr val="1A1A1A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93E16E-6C1F-5B40-94FA-8637839144DF}" type="parTrans" cxnId="{0330A5B4-CD01-3249-8641-6F22D98A21BA}">
      <dgm:prSet/>
      <dgm:spPr/>
      <dgm:t>
        <a:bodyPr/>
        <a:lstStyle/>
        <a:p>
          <a:endParaRPr lang="en-US"/>
        </a:p>
      </dgm:t>
    </dgm:pt>
    <dgm:pt modelId="{8412E71D-EA7B-7344-A4AB-D8A01FEDFA76}" type="sibTrans" cxnId="{0330A5B4-CD01-3249-8641-6F22D98A21BA}">
      <dgm:prSet/>
      <dgm:spPr/>
      <dgm:t>
        <a:bodyPr/>
        <a:lstStyle/>
        <a:p>
          <a:endParaRPr lang="en-US"/>
        </a:p>
      </dgm:t>
    </dgm:pt>
    <dgm:pt modelId="{5FB3C16B-9472-3244-85CA-F479BB8E8031}" type="pres">
      <dgm:prSet presAssocID="{0F554640-A0B0-E24E-82FA-25E5ED2789CD}" presName="Name0" presStyleCnt="0">
        <dgm:presLayoutVars>
          <dgm:dir/>
          <dgm:animLvl val="lvl"/>
          <dgm:resizeHandles val="exact"/>
        </dgm:presLayoutVars>
      </dgm:prSet>
      <dgm:spPr/>
    </dgm:pt>
    <dgm:pt modelId="{493584FE-0189-D445-869F-C91209B68A21}" type="pres">
      <dgm:prSet presAssocID="{29E77F7C-C846-6946-BF39-D64041AF0CFF}" presName="Name8" presStyleCnt="0"/>
      <dgm:spPr/>
    </dgm:pt>
    <dgm:pt modelId="{86BC62B8-445E-6348-B2AF-D084C8DF1E18}" type="pres">
      <dgm:prSet presAssocID="{29E77F7C-C846-6946-BF39-D64041AF0CFF}" presName="level" presStyleLbl="node1" presStyleIdx="0" presStyleCnt="3" custScaleY="137964">
        <dgm:presLayoutVars>
          <dgm:chMax val="1"/>
          <dgm:bulletEnabled val="1"/>
        </dgm:presLayoutVars>
      </dgm:prSet>
      <dgm:spPr/>
    </dgm:pt>
    <dgm:pt modelId="{9E624FCA-3016-9144-98D3-0CCD41E9216E}" type="pres">
      <dgm:prSet presAssocID="{29E77F7C-C846-6946-BF39-D64041AF0CF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1D802B2-883E-E747-B808-879ADC3EC072}" type="pres">
      <dgm:prSet presAssocID="{8F10E46A-1643-E146-A9B9-B299002D938C}" presName="Name8" presStyleCnt="0"/>
      <dgm:spPr/>
    </dgm:pt>
    <dgm:pt modelId="{7576472F-A16A-8749-A84B-BB64BFE905F4}" type="pres">
      <dgm:prSet presAssocID="{8F10E46A-1643-E146-A9B9-B299002D938C}" presName="level" presStyleLbl="node1" presStyleIdx="1" presStyleCnt="3">
        <dgm:presLayoutVars>
          <dgm:chMax val="1"/>
          <dgm:bulletEnabled val="1"/>
        </dgm:presLayoutVars>
      </dgm:prSet>
      <dgm:spPr/>
    </dgm:pt>
    <dgm:pt modelId="{7ED15041-129C-B345-A82D-385A45619AB6}" type="pres">
      <dgm:prSet presAssocID="{8F10E46A-1643-E146-A9B9-B299002D938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374D336-EF25-9F49-8297-3587DD005F09}" type="pres">
      <dgm:prSet presAssocID="{3D98147B-8ADD-9842-BC7A-C161EE8DD604}" presName="Name8" presStyleCnt="0"/>
      <dgm:spPr/>
    </dgm:pt>
    <dgm:pt modelId="{EBB0B1BD-B994-FE4E-9212-71D57C85AED6}" type="pres">
      <dgm:prSet presAssocID="{3D98147B-8ADD-9842-BC7A-C161EE8DD604}" presName="level" presStyleLbl="node1" presStyleIdx="2" presStyleCnt="3" custLinFactNeighborX="-185" custLinFactNeighborY="1895">
        <dgm:presLayoutVars>
          <dgm:chMax val="1"/>
          <dgm:bulletEnabled val="1"/>
        </dgm:presLayoutVars>
      </dgm:prSet>
      <dgm:spPr/>
    </dgm:pt>
    <dgm:pt modelId="{A1DCC5DF-2869-5C48-A67C-6A91D34E17ED}" type="pres">
      <dgm:prSet presAssocID="{3D98147B-8ADD-9842-BC7A-C161EE8DD60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58F0434-2A08-4448-B8CF-EF9A7EC38260}" type="presOf" srcId="{3D98147B-8ADD-9842-BC7A-C161EE8DD604}" destId="{EBB0B1BD-B994-FE4E-9212-71D57C85AED6}" srcOrd="0" destOrd="0" presId="urn:microsoft.com/office/officeart/2005/8/layout/pyramid1"/>
    <dgm:cxn modelId="{93F02442-0E7D-C34D-AB49-3C0AB1950D79}" type="presOf" srcId="{3D98147B-8ADD-9842-BC7A-C161EE8DD604}" destId="{A1DCC5DF-2869-5C48-A67C-6A91D34E17ED}" srcOrd="1" destOrd="0" presId="urn:microsoft.com/office/officeart/2005/8/layout/pyramid1"/>
    <dgm:cxn modelId="{2891BF44-24F1-2648-B220-8637CB9FF8F4}" type="presOf" srcId="{0F554640-A0B0-E24E-82FA-25E5ED2789CD}" destId="{5FB3C16B-9472-3244-85CA-F479BB8E8031}" srcOrd="0" destOrd="0" presId="urn:microsoft.com/office/officeart/2005/8/layout/pyramid1"/>
    <dgm:cxn modelId="{0E94255E-2E3D-284A-87C5-AF9454DEBDB1}" type="presOf" srcId="{8F10E46A-1643-E146-A9B9-B299002D938C}" destId="{7576472F-A16A-8749-A84B-BB64BFE905F4}" srcOrd="0" destOrd="0" presId="urn:microsoft.com/office/officeart/2005/8/layout/pyramid1"/>
    <dgm:cxn modelId="{4785906E-4336-EB4D-BB57-29648B355CD8}" srcId="{0F554640-A0B0-E24E-82FA-25E5ED2789CD}" destId="{3D98147B-8ADD-9842-BC7A-C161EE8DD604}" srcOrd="2" destOrd="0" parTransId="{79EEB4D2-D7A2-BA42-AFAB-5362DD2FA250}" sibTransId="{8BC52E6F-91BA-B149-AD5A-31FD5DA6D9F0}"/>
    <dgm:cxn modelId="{9E25C273-C9F2-994B-876E-3B9672D3D6F3}" type="presOf" srcId="{8F10E46A-1643-E146-A9B9-B299002D938C}" destId="{7ED15041-129C-B345-A82D-385A45619AB6}" srcOrd="1" destOrd="0" presId="urn:microsoft.com/office/officeart/2005/8/layout/pyramid1"/>
    <dgm:cxn modelId="{7691A598-567E-3A4E-9BDA-6B0E8AA25A59}" type="presOf" srcId="{29E77F7C-C846-6946-BF39-D64041AF0CFF}" destId="{86BC62B8-445E-6348-B2AF-D084C8DF1E18}" srcOrd="0" destOrd="0" presId="urn:microsoft.com/office/officeart/2005/8/layout/pyramid1"/>
    <dgm:cxn modelId="{B9ADD3A9-F152-6741-878A-D95761687719}" srcId="{0F554640-A0B0-E24E-82FA-25E5ED2789CD}" destId="{8F10E46A-1643-E146-A9B9-B299002D938C}" srcOrd="1" destOrd="0" parTransId="{50690AD6-8151-354D-930F-8654770864F3}" sibTransId="{122E2BB7-4079-1B47-AB52-D8BB9BAE2FFC}"/>
    <dgm:cxn modelId="{BAFD68B0-735D-3141-978B-AD348D9E8C12}" type="presOf" srcId="{29E77F7C-C846-6946-BF39-D64041AF0CFF}" destId="{9E624FCA-3016-9144-98D3-0CCD41E9216E}" srcOrd="1" destOrd="0" presId="urn:microsoft.com/office/officeart/2005/8/layout/pyramid1"/>
    <dgm:cxn modelId="{0330A5B4-CD01-3249-8641-6F22D98A21BA}" srcId="{0F554640-A0B0-E24E-82FA-25E5ED2789CD}" destId="{29E77F7C-C846-6946-BF39-D64041AF0CFF}" srcOrd="0" destOrd="0" parTransId="{2693E16E-6C1F-5B40-94FA-8637839144DF}" sibTransId="{8412E71D-EA7B-7344-A4AB-D8A01FEDFA76}"/>
    <dgm:cxn modelId="{76C912CF-CD8D-AE44-8EDA-AC1ACF7A2D0D}" type="presParOf" srcId="{5FB3C16B-9472-3244-85CA-F479BB8E8031}" destId="{493584FE-0189-D445-869F-C91209B68A21}" srcOrd="0" destOrd="0" presId="urn:microsoft.com/office/officeart/2005/8/layout/pyramid1"/>
    <dgm:cxn modelId="{539FE39D-D391-854E-B91A-0027F3977040}" type="presParOf" srcId="{493584FE-0189-D445-869F-C91209B68A21}" destId="{86BC62B8-445E-6348-B2AF-D084C8DF1E18}" srcOrd="0" destOrd="0" presId="urn:microsoft.com/office/officeart/2005/8/layout/pyramid1"/>
    <dgm:cxn modelId="{22176813-4657-7F40-8419-9594DEC1EAC6}" type="presParOf" srcId="{493584FE-0189-D445-869F-C91209B68A21}" destId="{9E624FCA-3016-9144-98D3-0CCD41E9216E}" srcOrd="1" destOrd="0" presId="urn:microsoft.com/office/officeart/2005/8/layout/pyramid1"/>
    <dgm:cxn modelId="{EAFB3E4A-FEEE-F64F-AB77-CBE5A7EA33F9}" type="presParOf" srcId="{5FB3C16B-9472-3244-85CA-F479BB8E8031}" destId="{41D802B2-883E-E747-B808-879ADC3EC072}" srcOrd="1" destOrd="0" presId="urn:microsoft.com/office/officeart/2005/8/layout/pyramid1"/>
    <dgm:cxn modelId="{ECF52D73-42AD-B344-AC9A-74258595C5EA}" type="presParOf" srcId="{41D802B2-883E-E747-B808-879ADC3EC072}" destId="{7576472F-A16A-8749-A84B-BB64BFE905F4}" srcOrd="0" destOrd="0" presId="urn:microsoft.com/office/officeart/2005/8/layout/pyramid1"/>
    <dgm:cxn modelId="{9217AB6D-6FE7-684C-AED2-A06B98AEAD68}" type="presParOf" srcId="{41D802B2-883E-E747-B808-879ADC3EC072}" destId="{7ED15041-129C-B345-A82D-385A45619AB6}" srcOrd="1" destOrd="0" presId="urn:microsoft.com/office/officeart/2005/8/layout/pyramid1"/>
    <dgm:cxn modelId="{572B135C-5F9A-324F-BC9D-8690A94F0B9C}" type="presParOf" srcId="{5FB3C16B-9472-3244-85CA-F479BB8E8031}" destId="{E374D336-EF25-9F49-8297-3587DD005F09}" srcOrd="2" destOrd="0" presId="urn:microsoft.com/office/officeart/2005/8/layout/pyramid1"/>
    <dgm:cxn modelId="{4167F564-6CCD-8547-9B9D-3A55EA697A23}" type="presParOf" srcId="{E374D336-EF25-9F49-8297-3587DD005F09}" destId="{EBB0B1BD-B994-FE4E-9212-71D57C85AED6}" srcOrd="0" destOrd="0" presId="urn:microsoft.com/office/officeart/2005/8/layout/pyramid1"/>
    <dgm:cxn modelId="{ED918DC3-D397-C942-8939-92AACC96902B}" type="presParOf" srcId="{E374D336-EF25-9F49-8297-3587DD005F09}" destId="{A1DCC5DF-2869-5C48-A67C-6A91D34E17E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BC62B8-445E-6348-B2AF-D084C8DF1E18}">
      <dsp:nvSpPr>
        <dsp:cNvPr id="0" name=""/>
        <dsp:cNvSpPr/>
      </dsp:nvSpPr>
      <dsp:spPr>
        <a:xfrm>
          <a:off x="2005659" y="0"/>
          <a:ext cx="2767088" cy="2128798"/>
        </a:xfrm>
        <a:prstGeom prst="trapezoid">
          <a:avLst>
            <a:gd name="adj" fmla="val 64992"/>
          </a:avLst>
        </a:prstGeom>
        <a:solidFill>
          <a:schemeClr val="tx1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US" altLang="zh-CN" sz="2400" b="1" kern="1200" dirty="0">
            <a:solidFill>
              <a:srgbClr val="1A1A1A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05659" y="0"/>
        <a:ext cx="2767088" cy="2128798"/>
      </dsp:txXfrm>
    </dsp:sp>
    <dsp:sp modelId="{7576472F-A16A-8749-A84B-BB64BFE905F4}">
      <dsp:nvSpPr>
        <dsp:cNvPr id="0" name=""/>
        <dsp:cNvSpPr/>
      </dsp:nvSpPr>
      <dsp:spPr>
        <a:xfrm>
          <a:off x="1002829" y="2128798"/>
          <a:ext cx="4772748" cy="1543009"/>
        </a:xfrm>
        <a:prstGeom prst="trapezoid">
          <a:avLst>
            <a:gd name="adj" fmla="val 64992"/>
          </a:avLst>
        </a:prstGeom>
        <a:solidFill>
          <a:schemeClr val="tx1">
            <a:lumMod val="75000"/>
            <a:lumOff val="25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进阶提高型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1838060" y="2128798"/>
        <a:ext cx="3102286" cy="1543009"/>
      </dsp:txXfrm>
    </dsp:sp>
    <dsp:sp modelId="{EBB0B1BD-B994-FE4E-9212-71D57C85AED6}">
      <dsp:nvSpPr>
        <dsp:cNvPr id="0" name=""/>
        <dsp:cNvSpPr/>
      </dsp:nvSpPr>
      <dsp:spPr>
        <a:xfrm>
          <a:off x="0" y="3671808"/>
          <a:ext cx="6778408" cy="1543009"/>
        </a:xfrm>
        <a:prstGeom prst="trapezoid">
          <a:avLst>
            <a:gd name="adj" fmla="val 64992"/>
          </a:avLst>
        </a:prstGeom>
        <a:solidFill>
          <a:schemeClr val="bg1">
            <a:lumMod val="5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b="1" kern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入门和基础型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1186221" y="3671808"/>
        <a:ext cx="4405965" cy="1543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8ADC7C72-F447-47BA-BF26-AC9AF16BBCB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6F4AECBA-E7A5-4376-9612-92BB7081B8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963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AECBA-E7A5-4376-9612-92BB7081B80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63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AECBA-E7A5-4376-9612-92BB7081B80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25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AECBA-E7A5-4376-9612-92BB7081B80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449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5659B-771E-48D0-942B-3AB370DB55F6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FE3DD-2CFC-444D-89E9-3B0505AC961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83459-76B1-409C-8106-305B1A0CB902}" type="datetimeFigureOut">
              <a:rPr lang="zh-CN" altLang="en-US" smtClean="0"/>
              <a:pPr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7E07A-F7C4-4F19-B074-0C9633D8BB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1" y="5842624"/>
            <a:ext cx="9144000" cy="720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5913945"/>
            <a:ext cx="9162510" cy="980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2348850"/>
            <a:ext cx="9144000" cy="720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-27480"/>
            <a:ext cx="9144000" cy="302442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11575" y="2671581"/>
            <a:ext cx="6120850" cy="802424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6597" y="773707"/>
            <a:ext cx="7092131" cy="1370699"/>
          </a:xfrm>
        </p:spPr>
        <p:txBody>
          <a:bodyPr>
            <a:no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openbiox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| Code Friday </a:t>
            </a:r>
          </a:p>
        </p:txBody>
      </p:sp>
      <p:sp>
        <p:nvSpPr>
          <p:cNvPr id="18" name="矩形 17"/>
          <p:cNvSpPr/>
          <p:nvPr/>
        </p:nvSpPr>
        <p:spPr>
          <a:xfrm>
            <a:off x="2205245" y="413921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community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881592" y="2741162"/>
            <a:ext cx="7245805" cy="642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63365" y="4559060"/>
            <a:ext cx="1495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2020-05-29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971602" y="6129302"/>
            <a:ext cx="7245805" cy="642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Shanghai 200025, CHINA</a:t>
            </a:r>
          </a:p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Copyright © 2020 Jianfeng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D66D79-CD39-4C8C-BAB0-CFFB114FD419}"/>
              </a:ext>
            </a:extLst>
          </p:cNvPr>
          <p:cNvSpPr txBox="1"/>
          <p:nvPr/>
        </p:nvSpPr>
        <p:spPr>
          <a:xfrm>
            <a:off x="2546777" y="2738342"/>
            <a:ext cx="4126451" cy="420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Inventing, Optimizing, Sharing</a:t>
            </a:r>
            <a:endParaRPr lang="zh-CN" altLang="en-US" sz="32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0908C00-0DCE-4B1A-A813-54987A8B4CB9}"/>
              </a:ext>
            </a:extLst>
          </p:cNvPr>
          <p:cNvSpPr/>
          <p:nvPr/>
        </p:nvSpPr>
        <p:spPr>
          <a:xfrm>
            <a:off x="341532" y="1011338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社区项目实例之三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87A80A-DAE2-714E-8856-4DA702C7A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2" y="1448782"/>
            <a:ext cx="8865985" cy="4987117"/>
          </a:xfrm>
          <a:prstGeom prst="rect">
            <a:avLst/>
          </a:prstGeom>
        </p:spPr>
      </p:pic>
      <p:sp>
        <p:nvSpPr>
          <p:cNvPr id="11" name="文本框 12">
            <a:extLst>
              <a:ext uri="{FF2B5EF4-FFF2-40B4-BE49-F238E27FC236}">
                <a16:creationId xmlns:a16="http://schemas.microsoft.com/office/drawing/2014/main" id="{562ECDCC-C610-0848-B434-895F49D35D76}"/>
              </a:ext>
            </a:extLst>
          </p:cNvPr>
          <p:cNvSpPr txBox="1"/>
          <p:nvPr/>
        </p:nvSpPr>
        <p:spPr>
          <a:xfrm>
            <a:off x="2817901" y="648004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bget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|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文献原文及附录文件下载</a:t>
            </a:r>
          </a:p>
        </p:txBody>
      </p:sp>
    </p:spTree>
    <p:extLst>
      <p:ext uri="{BB962C8B-B14F-4D97-AF65-F5344CB8AC3E}">
        <p14:creationId xmlns:p14="http://schemas.microsoft.com/office/powerpoint/2010/main" val="175837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0908C00-0DCE-4B1A-A813-54987A8B4CB9}"/>
              </a:ext>
            </a:extLst>
          </p:cNvPr>
          <p:cNvSpPr/>
          <p:nvPr/>
        </p:nvSpPr>
        <p:spPr>
          <a:xfrm>
            <a:off x="341532" y="1011338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社区项目实例之四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7BC52-C32D-A446-BB77-44C5216C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0" y="1582874"/>
            <a:ext cx="8841573" cy="4556436"/>
          </a:xfrm>
          <a:prstGeom prst="rect">
            <a:avLst/>
          </a:prstGeom>
        </p:spPr>
      </p:pic>
      <p:sp>
        <p:nvSpPr>
          <p:cNvPr id="9" name="文本框 12">
            <a:extLst>
              <a:ext uri="{FF2B5EF4-FFF2-40B4-BE49-F238E27FC236}">
                <a16:creationId xmlns:a16="http://schemas.microsoft.com/office/drawing/2014/main" id="{1B3F79D2-ABCA-AA4F-BF16-9547025859DC}"/>
              </a:ext>
            </a:extLst>
          </p:cNvPr>
          <p:cNvSpPr txBox="1"/>
          <p:nvPr/>
        </p:nvSpPr>
        <p:spPr>
          <a:xfrm>
            <a:off x="2372855" y="6393006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bioextr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|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简单的文本关联分析和信息提取</a:t>
            </a:r>
          </a:p>
        </p:txBody>
      </p:sp>
    </p:spTree>
    <p:extLst>
      <p:ext uri="{BB962C8B-B14F-4D97-AF65-F5344CB8AC3E}">
        <p14:creationId xmlns:p14="http://schemas.microsoft.com/office/powerpoint/2010/main" val="3265863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0908C00-0DCE-4B1A-A813-54987A8B4CB9}"/>
              </a:ext>
            </a:extLst>
          </p:cNvPr>
          <p:cNvSpPr/>
          <p:nvPr/>
        </p:nvSpPr>
        <p:spPr>
          <a:xfrm>
            <a:off x="341532" y="1011338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社区项目实例之四</a:t>
            </a:r>
          </a:p>
        </p:txBody>
      </p:sp>
      <p:sp>
        <p:nvSpPr>
          <p:cNvPr id="7" name="文本框 12">
            <a:extLst>
              <a:ext uri="{FF2B5EF4-FFF2-40B4-BE49-F238E27FC236}">
                <a16:creationId xmlns:a16="http://schemas.microsoft.com/office/drawing/2014/main" id="{6F550819-9A2E-A14B-B30E-C0AACFEAF32C}"/>
              </a:ext>
            </a:extLst>
          </p:cNvPr>
          <p:cNvSpPr txBox="1"/>
          <p:nvPr/>
        </p:nvSpPr>
        <p:spPr>
          <a:xfrm>
            <a:off x="2372855" y="6393006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bioextr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|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简单的文本关联分析和信息提取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87DE4-FE2E-604F-93A3-7DAC1BE7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46" y="1591856"/>
            <a:ext cx="8802470" cy="938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50E155-7EDA-2545-97EC-2AF5F405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34" y="2695267"/>
            <a:ext cx="8809887" cy="365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61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0908C00-0DCE-4B1A-A813-54987A8B4CB9}"/>
              </a:ext>
            </a:extLst>
          </p:cNvPr>
          <p:cNvSpPr/>
          <p:nvPr/>
        </p:nvSpPr>
        <p:spPr>
          <a:xfrm>
            <a:off x="341532" y="1011338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社区项目实例之四</a:t>
            </a:r>
          </a:p>
        </p:txBody>
      </p:sp>
      <p:sp>
        <p:nvSpPr>
          <p:cNvPr id="7" name="文本框 12">
            <a:extLst>
              <a:ext uri="{FF2B5EF4-FFF2-40B4-BE49-F238E27FC236}">
                <a16:creationId xmlns:a16="http://schemas.microsoft.com/office/drawing/2014/main" id="{6F550819-9A2E-A14B-B30E-C0AACFEAF32C}"/>
              </a:ext>
            </a:extLst>
          </p:cNvPr>
          <p:cNvSpPr txBox="1"/>
          <p:nvPr/>
        </p:nvSpPr>
        <p:spPr>
          <a:xfrm>
            <a:off x="2456765" y="6121173"/>
            <a:ext cx="437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bioextr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|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简单的文本关联分析和信息提取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81FB37-90A6-1D4A-B9E7-8B06CB2E3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76" y="1814549"/>
            <a:ext cx="9144000" cy="4015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371F-88DA-4443-9FD8-E115CD67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76" y="1814549"/>
            <a:ext cx="9144000" cy="40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1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4B32348C-FDE7-48C2-9E7A-32BFF6E7FCD2}"/>
              </a:ext>
            </a:extLst>
          </p:cNvPr>
          <p:cNvSpPr/>
          <p:nvPr/>
        </p:nvSpPr>
        <p:spPr>
          <a:xfrm>
            <a:off x="341532" y="1011338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社区项目实例之五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95C83-0CA0-864F-B857-DF96A0EC6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9" y="1763815"/>
            <a:ext cx="8037385" cy="410934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9D78D90-6945-F74A-94BD-71CF0515DC7C}"/>
              </a:ext>
            </a:extLst>
          </p:cNvPr>
          <p:cNvSpPr txBox="1"/>
          <p:nvPr/>
        </p:nvSpPr>
        <p:spPr>
          <a:xfrm>
            <a:off x="2974324" y="603094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Xena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Shiny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|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UCSC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Xena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5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4B32348C-FDE7-48C2-9E7A-32BFF6E7FCD2}"/>
              </a:ext>
            </a:extLst>
          </p:cNvPr>
          <p:cNvSpPr/>
          <p:nvPr/>
        </p:nvSpPr>
        <p:spPr>
          <a:xfrm>
            <a:off x="341532" y="1011338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社区项目实例之五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5D8E53-961F-6145-AAB3-FD7053F4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52" y="1729755"/>
            <a:ext cx="8487435" cy="4116907"/>
          </a:xfrm>
          <a:prstGeom prst="rect">
            <a:avLst/>
          </a:prstGeom>
        </p:spPr>
      </p:pic>
      <p:sp>
        <p:nvSpPr>
          <p:cNvPr id="9" name="文本框 12">
            <a:extLst>
              <a:ext uri="{FF2B5EF4-FFF2-40B4-BE49-F238E27FC236}">
                <a16:creationId xmlns:a16="http://schemas.microsoft.com/office/drawing/2014/main" id="{9F79E5C0-4C19-3741-A7FC-66E389C39BE2}"/>
              </a:ext>
            </a:extLst>
          </p:cNvPr>
          <p:cNvSpPr txBox="1"/>
          <p:nvPr/>
        </p:nvSpPr>
        <p:spPr>
          <a:xfrm>
            <a:off x="2974324" y="603094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Xena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Shiny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|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UCSC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Xena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193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4B32348C-FDE7-48C2-9E7A-32BFF6E7FCD2}"/>
              </a:ext>
            </a:extLst>
          </p:cNvPr>
          <p:cNvSpPr/>
          <p:nvPr/>
        </p:nvSpPr>
        <p:spPr>
          <a:xfrm>
            <a:off x="341532" y="1011338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社区项目实例之五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FF19E-3707-D94C-B60D-CF6168EC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05" y="1749277"/>
            <a:ext cx="8082390" cy="4007330"/>
          </a:xfrm>
          <a:prstGeom prst="rect">
            <a:avLst/>
          </a:prstGeom>
        </p:spPr>
      </p:pic>
      <p:sp>
        <p:nvSpPr>
          <p:cNvPr id="9" name="文本框 12">
            <a:extLst>
              <a:ext uri="{FF2B5EF4-FFF2-40B4-BE49-F238E27FC236}">
                <a16:creationId xmlns:a16="http://schemas.microsoft.com/office/drawing/2014/main" id="{A0B43BD5-9AD7-6847-91EC-0EA48F739D53}"/>
              </a:ext>
            </a:extLst>
          </p:cNvPr>
          <p:cNvSpPr txBox="1"/>
          <p:nvPr/>
        </p:nvSpPr>
        <p:spPr>
          <a:xfrm>
            <a:off x="2974324" y="603094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Xena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Shiny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|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UCSC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Xena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277AC-ABD6-A34E-B272-1D5B6D41C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36" y="4104075"/>
            <a:ext cx="7639643" cy="164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4B32348C-FDE7-48C2-9E7A-32BFF6E7FCD2}"/>
              </a:ext>
            </a:extLst>
          </p:cNvPr>
          <p:cNvSpPr/>
          <p:nvPr/>
        </p:nvSpPr>
        <p:spPr>
          <a:xfrm>
            <a:off x="341532" y="1011338"/>
            <a:ext cx="208743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社区项目实例之六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E77982-9866-43E6-A6AA-514E48AB88AF}"/>
              </a:ext>
            </a:extLst>
          </p:cNvPr>
          <p:cNvSpPr/>
          <p:nvPr/>
        </p:nvSpPr>
        <p:spPr>
          <a:xfrm>
            <a:off x="2200546" y="6318287"/>
            <a:ext cx="5400600" cy="45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1A1A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Plugin-based R Shiny application</a:t>
            </a:r>
            <a:r>
              <a:rPr lang="zh-CN" altLang="en-US" b="1" dirty="0">
                <a:solidFill>
                  <a:srgbClr val="1A1A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（</a:t>
            </a:r>
            <a:r>
              <a:rPr lang="en-US" altLang="zh-CN" b="1" dirty="0" err="1">
                <a:solidFill>
                  <a:srgbClr val="1A1A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bioshiny</a:t>
            </a:r>
            <a:r>
              <a:rPr lang="zh-CN" altLang="en-US" b="1" dirty="0">
                <a:solidFill>
                  <a:srgbClr val="1A1A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US" altLang="zh-CN" b="1" dirty="0">
              <a:solidFill>
                <a:srgbClr val="1A1A1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6D73BE-98E7-E74C-BF73-0164546320EF}"/>
              </a:ext>
            </a:extLst>
          </p:cNvPr>
          <p:cNvGrpSpPr/>
          <p:nvPr/>
        </p:nvGrpSpPr>
        <p:grpSpPr>
          <a:xfrm>
            <a:off x="152643" y="1554880"/>
            <a:ext cx="8999519" cy="4763407"/>
            <a:chOff x="394848" y="1628800"/>
            <a:chExt cx="8599574" cy="455171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30F11CF8-873C-4C81-96FB-851C3866D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540" y="1628800"/>
              <a:ext cx="4500500" cy="2673534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105EBE2-EE43-4621-A54A-5257B4207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9156" y="4380366"/>
              <a:ext cx="2738553" cy="1800152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1B4978-412D-45BC-85E6-59A70A857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848" y="4368192"/>
              <a:ext cx="2816805" cy="181232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2FD12B9-1C9C-4DC2-B65A-1BD5D05F0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9916" y="1994541"/>
              <a:ext cx="3944506" cy="1947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590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4B32348C-FDE7-48C2-9E7A-32BFF6E7FCD2}"/>
              </a:ext>
            </a:extLst>
          </p:cNvPr>
          <p:cNvSpPr/>
          <p:nvPr/>
        </p:nvSpPr>
        <p:spPr>
          <a:xfrm>
            <a:off x="341532" y="1011338"/>
            <a:ext cx="2023311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社区项目实例之七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0E77982-9866-43E6-A6AA-514E48AB88AF}"/>
              </a:ext>
            </a:extLst>
          </p:cNvPr>
          <p:cNvSpPr/>
          <p:nvPr/>
        </p:nvSpPr>
        <p:spPr>
          <a:xfrm>
            <a:off x="4301970" y="6229781"/>
            <a:ext cx="97629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N" altLang="zh-CN" b="1" dirty="0">
                <a:solidFill>
                  <a:srgbClr val="1A1A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</a:t>
            </a:r>
            <a:r>
              <a:rPr lang="en-US" altLang="zh-CN" b="1" dirty="0" err="1">
                <a:solidFill>
                  <a:srgbClr val="1A1A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iplot</a:t>
            </a:r>
            <a:endParaRPr lang="en-US" altLang="zh-CN" b="1" dirty="0">
              <a:solidFill>
                <a:srgbClr val="1A1A1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CAA80-37CF-4F43-8643-275BA4B28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7223"/>
            <a:ext cx="9144000" cy="45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4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-1" y="5842624"/>
            <a:ext cx="9144000" cy="720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5913945"/>
            <a:ext cx="9162510" cy="980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2348850"/>
            <a:ext cx="9144000" cy="720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-27480"/>
            <a:ext cx="9144000" cy="302442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11575" y="2671581"/>
            <a:ext cx="6120850" cy="802424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6597" y="773707"/>
            <a:ext cx="7092131" cy="1370699"/>
          </a:xfrm>
        </p:spPr>
        <p:txBody>
          <a:bodyPr>
            <a:no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openbiox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| Code Friday </a:t>
            </a:r>
          </a:p>
        </p:txBody>
      </p:sp>
      <p:sp>
        <p:nvSpPr>
          <p:cNvPr id="18" name="矩形 17"/>
          <p:cNvSpPr/>
          <p:nvPr/>
        </p:nvSpPr>
        <p:spPr>
          <a:xfrm>
            <a:off x="2205245" y="413921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community</a:t>
            </a:r>
          </a:p>
        </p:txBody>
      </p:sp>
      <p:sp>
        <p:nvSpPr>
          <p:cNvPr id="21" name="标题 1"/>
          <p:cNvSpPr txBox="1">
            <a:spLocks/>
          </p:cNvSpPr>
          <p:nvPr/>
        </p:nvSpPr>
        <p:spPr>
          <a:xfrm>
            <a:off x="881592" y="2741162"/>
            <a:ext cx="7245805" cy="642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63365" y="4559060"/>
            <a:ext cx="1495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2020-05-29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971602" y="6129302"/>
            <a:ext cx="7245805" cy="642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Shanghai 200025, CHINA</a:t>
            </a:r>
          </a:p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Copyright © 2020 Jianfeng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D66D79-CD39-4C8C-BAB0-CFFB114FD419}"/>
              </a:ext>
            </a:extLst>
          </p:cNvPr>
          <p:cNvSpPr txBox="1"/>
          <p:nvPr/>
        </p:nvSpPr>
        <p:spPr>
          <a:xfrm>
            <a:off x="2546777" y="2738342"/>
            <a:ext cx="4126451" cy="420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Inventing, Optimizing, Sharing</a:t>
            </a:r>
            <a:endParaRPr lang="zh-CN" altLang="en-US" sz="3200" b="1" baseline="-25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66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社区简介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A94BC7-8F5D-49D2-BB84-18CF5A1A730E}"/>
              </a:ext>
            </a:extLst>
          </p:cNvPr>
          <p:cNvSpPr/>
          <p:nvPr/>
        </p:nvSpPr>
        <p:spPr>
          <a:xfrm>
            <a:off x="251520" y="2873271"/>
            <a:ext cx="8460940" cy="253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成立于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2019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月，是一个社区驱动建立的生物信息学创新协作组，由来自全世界范围内的知名高校、科研院所的在读中国籍本科生、硕士生、博士生、博士后、以及工作人员所构成。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目前，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openbiox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社区成员共计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75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人，拥有项目经费万余元，网页服务器和计算服务器若干，并已贡献 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余项开源项目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BE59AD-25C4-4965-8904-75B134CD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692" y="1150931"/>
            <a:ext cx="5347997" cy="119795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8D05F55-2936-416A-916A-8D082F4F5B0D}"/>
              </a:ext>
            </a:extLst>
          </p:cNvPr>
          <p:cNvSpPr txBox="1"/>
          <p:nvPr/>
        </p:nvSpPr>
        <p:spPr>
          <a:xfrm>
            <a:off x="2261111" y="5476240"/>
            <a:ext cx="4621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Inventing, Optimizing, Sharing</a:t>
            </a:r>
            <a:endParaRPr lang="zh-CN" altLang="en-US" sz="36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61EF21-05E9-3948-9531-E8CC328CA923}"/>
              </a:ext>
            </a:extLst>
          </p:cNvPr>
          <p:cNvSpPr/>
          <p:nvPr/>
        </p:nvSpPr>
        <p:spPr>
          <a:xfrm>
            <a:off x="1601670" y="6165447"/>
            <a:ext cx="8370930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纳新 </a:t>
            </a:r>
            <a:r>
              <a:rPr lang="en-US" altLang="zh-CN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|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发送简历和申请信至 </a:t>
            </a:r>
            <a:r>
              <a:rPr lang="en-US" altLang="zh-CN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committee@openbiox.org</a:t>
            </a:r>
            <a:endParaRPr lang="en-US" altLang="zh-CN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4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09AD771-5A4D-40BA-AC48-D67C5404496C}"/>
              </a:ext>
            </a:extLst>
          </p:cNvPr>
          <p:cNvSpPr/>
          <p:nvPr/>
        </p:nvSpPr>
        <p:spPr>
          <a:xfrm>
            <a:off x="670989" y="435125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平台和资金的提供者</a:t>
            </a:r>
          </a:p>
        </p:txBody>
      </p:sp>
      <p:pic>
        <p:nvPicPr>
          <p:cNvPr id="4102" name="Picture 6" descr="https://timgsa.baidu.com/timg?image&amp;quality=80&amp;size=b9999_10000&amp;sec=1556094179&amp;di=f88fd7f145228be49beea09d02819f04&amp;imgtype=jpg&amp;er=1&amp;src=http%3A%2F%2Fpngimg.com%2Fuploads%2Fgoogle%2Fgoogle_PNG19631.png">
            <a:extLst>
              <a:ext uri="{FF2B5EF4-FFF2-40B4-BE49-F238E27FC236}">
                <a16:creationId xmlns:a16="http://schemas.microsoft.com/office/drawing/2014/main" id="{0FBD7961-6AB5-4F26-B28F-831D199BD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96" y="2758893"/>
            <a:ext cx="2321750" cy="7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030DD2-F631-4F21-ACA7-19AAB43DB9CA}"/>
              </a:ext>
            </a:extLst>
          </p:cNvPr>
          <p:cNvSpPr/>
          <p:nvPr/>
        </p:nvSpPr>
        <p:spPr>
          <a:xfrm>
            <a:off x="958589" y="4000108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A1A1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2005 </a:t>
            </a:r>
            <a:r>
              <a:rPr lang="zh-CN" altLang="en-US" dirty="0">
                <a:solidFill>
                  <a:srgbClr val="1A1A1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 </a:t>
            </a:r>
            <a:r>
              <a:rPr lang="en-US" altLang="zh-CN" dirty="0">
                <a:solidFill>
                  <a:srgbClr val="1A1A1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– </a:t>
            </a:r>
            <a:r>
              <a:rPr lang="zh-CN" altLang="en-US" dirty="0">
                <a:solidFill>
                  <a:srgbClr val="1A1A1A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至今</a:t>
            </a:r>
            <a:endParaRPr lang="zh-CN" altLang="en-US" dirty="0"/>
          </a:p>
        </p:txBody>
      </p:sp>
      <p:pic>
        <p:nvPicPr>
          <p:cNvPr id="4104" name="Picture 8" descr="âopen source projectsâçå¾çæç´¢ç»æ">
            <a:extLst>
              <a:ext uri="{FF2B5EF4-FFF2-40B4-BE49-F238E27FC236}">
                <a16:creationId xmlns:a16="http://schemas.microsoft.com/office/drawing/2014/main" id="{61238DD3-3BEE-4407-B28C-37881E74B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07" y="2325748"/>
            <a:ext cx="3719786" cy="207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E9F8CEF-36F7-4C1B-8E20-174BA4B0833D}"/>
              </a:ext>
            </a:extLst>
          </p:cNvPr>
          <p:cNvSpPr/>
          <p:nvPr/>
        </p:nvSpPr>
        <p:spPr>
          <a:xfrm>
            <a:off x="5922150" y="44134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开源组织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E806253-2F96-486D-A6A9-A6790415B93F}"/>
              </a:ext>
            </a:extLst>
          </p:cNvPr>
          <p:cNvSpPr/>
          <p:nvPr/>
        </p:nvSpPr>
        <p:spPr>
          <a:xfrm>
            <a:off x="341530" y="4935611"/>
            <a:ext cx="8032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面向对象：针对学生。只有学生身份才能申请参加（包括本科、硕士、博士）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14D07B9-27F7-4F27-9979-FD81FE14D64E}"/>
              </a:ext>
            </a:extLst>
          </p:cNvPr>
          <p:cNvSpPr/>
          <p:nvPr/>
        </p:nvSpPr>
        <p:spPr>
          <a:xfrm>
            <a:off x="325270" y="5457777"/>
            <a:ext cx="84934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 </a:t>
            </a:r>
            <a:r>
              <a:rPr lang="en-US" altLang="zh-CN" u="sng" dirty="0" err="1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GSoC</a:t>
            </a:r>
            <a:r>
              <a:rPr lang="en-US" altLang="zh-CN" u="sng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2017 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的数据， 在注册的 </a:t>
            </a:r>
            <a:r>
              <a:rPr lang="en-US" altLang="zh-CN" u="sng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20651</a:t>
            </a:r>
            <a:r>
              <a:rPr lang="en-US" altLang="zh-CN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个学生里面有 </a:t>
            </a:r>
            <a:r>
              <a:rPr lang="en-US" altLang="zh-CN" u="sng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4764</a:t>
            </a:r>
            <a:r>
              <a:rPr lang="en-US" altLang="zh-CN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个提交了申请，最后被接受的学生有 </a:t>
            </a:r>
            <a:r>
              <a:rPr lang="en-US" altLang="zh-CN" u="sng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1318</a:t>
            </a:r>
            <a:r>
              <a:rPr lang="en-US" altLang="zh-CN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个。 从参加学生的国家来看， 印度 </a:t>
            </a:r>
            <a:r>
              <a:rPr lang="en-US" altLang="zh-CN" u="sng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569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，美国 </a:t>
            </a:r>
            <a:r>
              <a:rPr lang="en-US" altLang="zh-CN" u="sng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126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，德国 </a:t>
            </a:r>
            <a:r>
              <a:rPr lang="en-US" altLang="zh-CN" u="sng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55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，斯里兰卡 </a:t>
            </a:r>
            <a:r>
              <a:rPr lang="en-US" altLang="zh-CN" u="sng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，俄罗斯 </a:t>
            </a:r>
            <a:r>
              <a:rPr lang="en-US" altLang="zh-CN" u="sng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，中国大陆 </a:t>
            </a:r>
            <a:r>
              <a:rPr lang="en-US" altLang="zh-CN" u="sng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49</a:t>
            </a:r>
            <a:r>
              <a:rPr lang="en-US" altLang="zh-CN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5DF4D4-3C5E-4993-9FC1-FFE9CB250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958" y="1327266"/>
            <a:ext cx="3533775" cy="619125"/>
          </a:xfrm>
          <a:prstGeom prst="rect">
            <a:avLst/>
          </a:prstGeom>
        </p:spPr>
      </p:pic>
      <p:sp>
        <p:nvSpPr>
          <p:cNvPr id="15" name="Rectangle 8">
            <a:extLst>
              <a:ext uri="{FF2B5EF4-FFF2-40B4-BE49-F238E27FC236}">
                <a16:creationId xmlns:a16="http://schemas.microsoft.com/office/drawing/2014/main" id="{395243F4-0999-1142-9DA3-825471C1492B}"/>
              </a:ext>
            </a:extLst>
          </p:cNvPr>
          <p:cNvSpPr/>
          <p:nvPr/>
        </p:nvSpPr>
        <p:spPr>
          <a:xfrm>
            <a:off x="341530" y="1011338"/>
            <a:ext cx="1847172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openbiox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起源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271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20DF64-26CC-8945-8D44-B225A3A18B05}"/>
              </a:ext>
            </a:extLst>
          </p:cNvPr>
          <p:cNvGrpSpPr/>
          <p:nvPr/>
        </p:nvGrpSpPr>
        <p:grpSpPr>
          <a:xfrm>
            <a:off x="212760" y="1583795"/>
            <a:ext cx="8718483" cy="4727072"/>
            <a:chOff x="71316" y="1628800"/>
            <a:chExt cx="9072683" cy="49191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E4D9C9-4F24-8D45-B4CB-78FABF215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23" t="3044" r="1582" b="3271"/>
            <a:stretch/>
          </p:blipFill>
          <p:spPr>
            <a:xfrm>
              <a:off x="71316" y="1628800"/>
              <a:ext cx="9072683" cy="491911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DBA4A8-DD4E-A742-B2EE-C571C291159F}"/>
                </a:ext>
              </a:extLst>
            </p:cNvPr>
            <p:cNvSpPr/>
            <p:nvPr/>
          </p:nvSpPr>
          <p:spPr>
            <a:xfrm>
              <a:off x="212758" y="1628800"/>
              <a:ext cx="1298902" cy="1170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79902D9-EA60-EE41-BFEC-96887CA91ED3}"/>
              </a:ext>
            </a:extLst>
          </p:cNvPr>
          <p:cNvSpPr/>
          <p:nvPr/>
        </p:nvSpPr>
        <p:spPr>
          <a:xfrm>
            <a:off x="341530" y="1011338"/>
            <a:ext cx="1847172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openbiox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起源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785073-D687-2B4A-A63D-01DC3BF104C3}"/>
              </a:ext>
            </a:extLst>
          </p:cNvPr>
          <p:cNvSpPr/>
          <p:nvPr/>
        </p:nvSpPr>
        <p:spPr>
          <a:xfrm>
            <a:off x="212760" y="5304794"/>
            <a:ext cx="8718483" cy="1422377"/>
          </a:xfrm>
          <a:prstGeom prst="rect">
            <a:avLst/>
          </a:prstGeom>
          <a:solidFill>
            <a:srgbClr val="1F497D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大多生物、医学背景的人的计算机基础比较薄弱。建立一个社群，有稳定输出，也能帮助其他有需要的人，再构建一个完整的生物信息圈子，是非常有意义的一件事。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生物信息学应届博士生 *洋</a:t>
            </a: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884361E1-C22D-8C41-8081-467A8FB3F121}"/>
              </a:ext>
            </a:extLst>
          </p:cNvPr>
          <p:cNvSpPr/>
          <p:nvPr/>
        </p:nvSpPr>
        <p:spPr>
          <a:xfrm>
            <a:off x="212758" y="3673248"/>
            <a:ext cx="8640960" cy="1420261"/>
          </a:xfrm>
          <a:prstGeom prst="rect">
            <a:avLst/>
          </a:prstGeom>
          <a:solidFill>
            <a:srgbClr val="1F497D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在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出来之前，我认识的很多做生信的人大都处在一个一盘散沙的状态，很多人“半路出家”，凭借自己的爱好，坚持在这个领域内深耕。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临床医生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生物信息学工程师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Jack Wang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9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4B32348C-FDE7-48C2-9E7A-32BFF6E7FCD2}"/>
              </a:ext>
            </a:extLst>
          </p:cNvPr>
          <p:cNvSpPr/>
          <p:nvPr/>
        </p:nvSpPr>
        <p:spPr>
          <a:xfrm>
            <a:off x="341530" y="1011338"/>
            <a:ext cx="1569660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社区项目类型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9F2F675-F0BE-4CCC-9DCF-4FD93F532B81}"/>
              </a:ext>
            </a:extLst>
          </p:cNvPr>
          <p:cNvSpPr/>
          <p:nvPr/>
        </p:nvSpPr>
        <p:spPr>
          <a:xfrm>
            <a:off x="182131" y="2348882"/>
            <a:ext cx="8595955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1A1A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5F6195-8A3D-AA47-B66B-81F8388E0936}"/>
              </a:ext>
            </a:extLst>
          </p:cNvPr>
          <p:cNvGrpSpPr/>
          <p:nvPr/>
        </p:nvGrpSpPr>
        <p:grpSpPr>
          <a:xfrm>
            <a:off x="43842" y="1541728"/>
            <a:ext cx="6778408" cy="5214818"/>
            <a:chOff x="151199" y="1570838"/>
            <a:chExt cx="7822228" cy="5214818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7F9BD101-E95B-7648-BE40-332497F962C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73124204"/>
                </p:ext>
              </p:extLst>
            </p:nvPr>
          </p:nvGraphicFramePr>
          <p:xfrm>
            <a:off x="151199" y="1570838"/>
            <a:ext cx="7822228" cy="521481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9D0B22-9C22-B442-A13A-1670E1E6E7C9}"/>
                </a:ext>
              </a:extLst>
            </p:cNvPr>
            <p:cNvSpPr txBox="1"/>
            <p:nvPr/>
          </p:nvSpPr>
          <p:spPr>
            <a:xfrm>
              <a:off x="3216935" y="2693025"/>
              <a:ext cx="1752181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高阶转化</a:t>
              </a:r>
              <a:endPara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研究型</a:t>
              </a:r>
              <a:endPara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1F7404-9773-724B-B4D3-F3F6E7CD26D1}"/>
              </a:ext>
            </a:extLst>
          </p:cNvPr>
          <p:cNvCxnSpPr>
            <a:cxnSpLocks/>
          </p:cNvCxnSpPr>
          <p:nvPr/>
        </p:nvCxnSpPr>
        <p:spPr>
          <a:xfrm flipV="1">
            <a:off x="8778086" y="1484546"/>
            <a:ext cx="17255" cy="5233817"/>
          </a:xfrm>
          <a:prstGeom prst="straightConnector1">
            <a:avLst/>
          </a:prstGeom>
          <a:ln w="317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616DBE-2190-044C-B800-6F970A230822}"/>
              </a:ext>
            </a:extLst>
          </p:cNvPr>
          <p:cNvSpPr txBox="1"/>
          <p:nvPr/>
        </p:nvSpPr>
        <p:spPr>
          <a:xfrm>
            <a:off x="6253412" y="5769262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Wiki</a:t>
            </a:r>
            <a:r>
              <a:rPr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翻译 </a:t>
            </a:r>
            <a:r>
              <a:rPr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教程</a:t>
            </a:r>
            <a:endParaRPr lang="en-US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BABF49-1D34-534F-B67B-A51E7E2F56AA}"/>
              </a:ext>
            </a:extLst>
          </p:cNvPr>
          <p:cNvSpPr txBox="1"/>
          <p:nvPr/>
        </p:nvSpPr>
        <p:spPr>
          <a:xfrm>
            <a:off x="6254259" y="4178249"/>
            <a:ext cx="2541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源码 </a:t>
            </a:r>
            <a:r>
              <a:rPr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重现 </a:t>
            </a:r>
            <a:r>
              <a:rPr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竞赛</a:t>
            </a:r>
            <a:endParaRPr lang="en-US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937E7D-BD2D-1849-9619-6BD47B317DC3}"/>
              </a:ext>
            </a:extLst>
          </p:cNvPr>
          <p:cNvCxnSpPr/>
          <p:nvPr/>
        </p:nvCxnSpPr>
        <p:spPr>
          <a:xfrm>
            <a:off x="8532442" y="3632106"/>
            <a:ext cx="262899" cy="0"/>
          </a:xfrm>
          <a:prstGeom prst="line">
            <a:avLst/>
          </a:prstGeom>
          <a:ln w="31750">
            <a:prstDash val="solid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E7534FC-36E8-CA4A-9152-184956CCCB19}"/>
              </a:ext>
            </a:extLst>
          </p:cNvPr>
          <p:cNvCxnSpPr/>
          <p:nvPr/>
        </p:nvCxnSpPr>
        <p:spPr>
          <a:xfrm>
            <a:off x="8515187" y="5229200"/>
            <a:ext cx="262899" cy="0"/>
          </a:xfrm>
          <a:prstGeom prst="line">
            <a:avLst/>
          </a:prstGeom>
          <a:ln w="31750">
            <a:prstDash val="solid"/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06D3C0-CFFA-6F40-A301-3889DEA8DF76}"/>
              </a:ext>
            </a:extLst>
          </p:cNvPr>
          <p:cNvSpPr txBox="1"/>
          <p:nvPr/>
        </p:nvSpPr>
        <p:spPr>
          <a:xfrm>
            <a:off x="5980985" y="2247257"/>
            <a:ext cx="2866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疾病 </a:t>
            </a:r>
            <a:r>
              <a:rPr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挖掘 </a:t>
            </a:r>
            <a:r>
              <a:rPr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知识库</a:t>
            </a:r>
            <a:endParaRPr lang="en-US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46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B97212-55BC-4112-BB9D-C4EDB5EC51F2}"/>
              </a:ext>
            </a:extLst>
          </p:cNvPr>
          <p:cNvSpPr txBox="1"/>
          <p:nvPr/>
        </p:nvSpPr>
        <p:spPr>
          <a:xfrm>
            <a:off x="2501770" y="5651514"/>
            <a:ext cx="336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《Cookbook for R》 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书籍翻译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0908C00-0DCE-4B1A-A813-54987A8B4CB9}"/>
              </a:ext>
            </a:extLst>
          </p:cNvPr>
          <p:cNvSpPr/>
          <p:nvPr/>
        </p:nvSpPr>
        <p:spPr>
          <a:xfrm>
            <a:off x="341532" y="1011338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社区项目实例之一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B25AFA-C4F9-924B-B2EC-BC7F412ED603}"/>
              </a:ext>
            </a:extLst>
          </p:cNvPr>
          <p:cNvGrpSpPr/>
          <p:nvPr/>
        </p:nvGrpSpPr>
        <p:grpSpPr>
          <a:xfrm>
            <a:off x="116507" y="1629493"/>
            <a:ext cx="9091009" cy="3464692"/>
            <a:chOff x="116505" y="1629439"/>
            <a:chExt cx="8384296" cy="3195355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FC0E90E9-043F-48C1-9007-82D8E451D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505" y="1649649"/>
              <a:ext cx="5866403" cy="317450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03FE05-1101-024B-AF3E-9440D12E3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8491" y="1629439"/>
              <a:ext cx="2442310" cy="3195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7701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476292-BDD2-E848-A09D-386811CEB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9" b="8726"/>
          <a:stretch/>
        </p:blipFill>
        <p:spPr>
          <a:xfrm>
            <a:off x="295089" y="1572864"/>
            <a:ext cx="8642396" cy="5084218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10908C00-0DCE-4B1A-A813-54987A8B4CB9}"/>
              </a:ext>
            </a:extLst>
          </p:cNvPr>
          <p:cNvSpPr/>
          <p:nvPr/>
        </p:nvSpPr>
        <p:spPr>
          <a:xfrm>
            <a:off x="341532" y="1011338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08C024-CE7B-0548-A568-E78251209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608" y="1898830"/>
            <a:ext cx="1933882" cy="19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9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0908C00-0DCE-4B1A-A813-54987A8B4CB9}"/>
              </a:ext>
            </a:extLst>
          </p:cNvPr>
          <p:cNvSpPr/>
          <p:nvPr/>
        </p:nvSpPr>
        <p:spPr>
          <a:xfrm>
            <a:off x="341532" y="1011338"/>
            <a:ext cx="2032929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CCC63-A27C-DF41-9EAF-5D288C5D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2" y="1572864"/>
            <a:ext cx="8630007" cy="4549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D0E6B-00DF-4442-A7FA-A55D1A85D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30" y="1630611"/>
            <a:ext cx="5742052" cy="4549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1C5FB-D5D0-C349-B125-B95B92E16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336" y="1628800"/>
            <a:ext cx="6074636" cy="2498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4623E1-A1FD-8846-A909-3E9152E7C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817" y="4186445"/>
            <a:ext cx="6147175" cy="239290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E75B8F-8DC6-824D-BEFB-6CB782FC3D26}"/>
              </a:ext>
            </a:extLst>
          </p:cNvPr>
          <p:cNvCxnSpPr>
            <a:cxnSpLocks/>
          </p:cNvCxnSpPr>
          <p:nvPr/>
        </p:nvCxnSpPr>
        <p:spPr>
          <a:xfrm flipV="1">
            <a:off x="1061610" y="1808823"/>
            <a:ext cx="1953726" cy="2480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69CF4E-CFD7-2A4F-880A-9B332634CB92}"/>
              </a:ext>
            </a:extLst>
          </p:cNvPr>
          <p:cNvCxnSpPr>
            <a:cxnSpLocks/>
          </p:cNvCxnSpPr>
          <p:nvPr/>
        </p:nvCxnSpPr>
        <p:spPr>
          <a:xfrm flipV="1">
            <a:off x="1061610" y="4289064"/>
            <a:ext cx="1953726" cy="35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07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10800000">
            <a:off x="0" y="-1"/>
            <a:ext cx="9144000" cy="78307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61510" y="457719"/>
            <a:ext cx="6210690" cy="451003"/>
          </a:xfrm>
          <a:prstGeom prst="roundRect">
            <a:avLst>
              <a:gd name="adj" fmla="val 49850"/>
            </a:avLst>
          </a:prstGeom>
          <a:solidFill>
            <a:schemeClr val="tx2"/>
          </a:solidFill>
          <a:ln w="50800" cap="flat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341532" y="503675"/>
            <a:ext cx="5265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openbiox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简介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10908C00-0DCE-4B1A-A813-54987A8B4CB9}"/>
              </a:ext>
            </a:extLst>
          </p:cNvPr>
          <p:cNvSpPr/>
          <p:nvPr/>
        </p:nvSpPr>
        <p:spPr>
          <a:xfrm>
            <a:off x="341532" y="1011338"/>
            <a:ext cx="203132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社区项目实例之三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6A7CAF-E360-1046-8653-24C7DA0F5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13" y="1448910"/>
            <a:ext cx="8235917" cy="491498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A0B7696-1442-874D-8733-ABE14E7D0DB7}"/>
              </a:ext>
            </a:extLst>
          </p:cNvPr>
          <p:cNvSpPr txBox="1"/>
          <p:nvPr/>
        </p:nvSpPr>
        <p:spPr>
          <a:xfrm>
            <a:off x="2501770" y="6480048"/>
            <a:ext cx="35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bget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|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文献原文及附录文件下载</a:t>
            </a:r>
          </a:p>
        </p:txBody>
      </p:sp>
    </p:spTree>
    <p:extLst>
      <p:ext uri="{BB962C8B-B14F-4D97-AF65-F5344CB8AC3E}">
        <p14:creationId xmlns:p14="http://schemas.microsoft.com/office/powerpoint/2010/main" val="3265744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24446</TotalTime>
  <Words>540</Words>
  <Application>Microsoft Macintosh PowerPoint</Application>
  <PresentationFormat>On-screen Show (4:3)</PresentationFormat>
  <Paragraphs>80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Microsoft YaHei</vt:lpstr>
      <vt:lpstr>Microsoft YaHei</vt:lpstr>
      <vt:lpstr>Arial</vt:lpstr>
      <vt:lpstr>Calibri</vt:lpstr>
      <vt:lpstr>Lucida Sans Unicode</vt:lpstr>
      <vt:lpstr>Times New Roman</vt:lpstr>
      <vt:lpstr>Office 主题</vt:lpstr>
      <vt:lpstr>自定义设计方案</vt:lpstr>
      <vt:lpstr>openbiox | Code Friday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openbiox | Code Friday </vt:lpstr>
    </vt:vector>
  </TitlesOfParts>
  <Company>WwW.YlmF.CoM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雨林木风</dc:creator>
  <cp:lastModifiedBy>Li Jianfeng</cp:lastModifiedBy>
  <cp:revision>10213</cp:revision>
  <cp:lastPrinted>2018-04-14T06:29:29Z</cp:lastPrinted>
  <dcterms:created xsi:type="dcterms:W3CDTF">2010-11-05T07:50:27Z</dcterms:created>
  <dcterms:modified xsi:type="dcterms:W3CDTF">2020-06-01T14:24:47Z</dcterms:modified>
</cp:coreProperties>
</file>